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71" r:id="rId3"/>
    <p:sldId id="284" r:id="rId4"/>
    <p:sldId id="277" r:id="rId5"/>
    <p:sldId id="278" r:id="rId6"/>
    <p:sldId id="285" r:id="rId7"/>
    <p:sldId id="282" r:id="rId8"/>
    <p:sldId id="283" r:id="rId9"/>
    <p:sldId id="290" r:id="rId10"/>
    <p:sldId id="279" r:id="rId11"/>
    <p:sldId id="287" r:id="rId12"/>
    <p:sldId id="286" r:id="rId13"/>
    <p:sldId id="289" r:id="rId14"/>
    <p:sldId id="280" r:id="rId15"/>
    <p:sldId id="281" r:id="rId16"/>
    <p:sldId id="288" r:id="rId17"/>
    <p:sldId id="275" r:id="rId18"/>
    <p:sldId id="276" r:id="rId1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j Fadin" initials="AF" lastIdx="6" clrIdx="0">
    <p:extLst>
      <p:ext uri="{19B8F6BF-5375-455C-9EA6-DF929625EA0E}">
        <p15:presenceInfo xmlns:p15="http://schemas.microsoft.com/office/powerpoint/2012/main" userId="Andrej Fad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886" autoAdjust="0"/>
  </p:normalViewPr>
  <p:slideViewPr>
    <p:cSldViewPr>
      <p:cViewPr varScale="1">
        <p:scale>
          <a:sx n="86" d="100"/>
          <a:sy n="86" d="100"/>
        </p:scale>
        <p:origin x="562" y="67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48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7/13/2022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7/13/2022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 descr="Map of World"/>
          <p:cNvSpPr>
            <a:spLocks noEditPoints="1"/>
          </p:cNvSpPr>
          <p:nvPr/>
        </p:nvSpPr>
        <p:spPr bwMode="gray">
          <a:xfrm>
            <a:off x="-4763" y="285750"/>
            <a:ext cx="12190413" cy="6381750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dirty="0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52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7/13/2022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485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7/13/2022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942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7/13/2022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464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7/13/2022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56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7/13/2022</a:t>
            </a:fld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77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7/13/2022</a:t>
            </a:fld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24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7/13/2022</a:t>
            </a:fld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622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7/13/2022</a:t>
            </a:fld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341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7/13/2022</a:t>
            </a:fld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848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7/13/2022</a:t>
            </a:fld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24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DF33987-6305-4E2A-BF18-EF013ECE927B}" type="datetimeFigureOut">
              <a:rPr lang="en-US" smtClean="0"/>
              <a:pPr/>
              <a:t>7/13/2022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3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Institutsprojekt</a:t>
            </a:r>
            <a:r>
              <a:rPr lang="en-US" dirty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Distributed Q-Learning Approach for Adaptive Sleep Modes in 5G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F215C8-5981-177F-1312-E02B5C1F44D6}"/>
              </a:ext>
            </a:extLst>
          </p:cNvPr>
          <p:cNvSpPr txBox="1"/>
          <p:nvPr/>
        </p:nvSpPr>
        <p:spPr>
          <a:xfrm>
            <a:off x="333772" y="243723"/>
            <a:ext cx="540060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dirty="0"/>
              <a:t>Haotian Wang, Huying Zhang, Marc Wagels, Oliver Schirrmacher, Till Müller, Andrej Fadin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AF92E5-CFC1-5F49-308D-E3F5F00777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31861-9977-7FEC-9091-5C8B0651E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6" y="685800"/>
            <a:ext cx="4258071" cy="4038600"/>
          </a:xfrm>
        </p:spPr>
        <p:txBody>
          <a:bodyPr/>
          <a:lstStyle/>
          <a:p>
            <a:r>
              <a:rPr lang="de-DE" dirty="0"/>
              <a:t>Gestaltung der Simulation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DFC186-DB42-BE0F-C9EB-9F5EEE83C28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F62C31-F7DD-E419-9D1F-C4FEF26C35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D29463-0D4D-F96C-09A6-368C11143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332" y="677164"/>
            <a:ext cx="6554068" cy="500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9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1BB2E2-E318-D79B-4DB8-1008028D50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  <p:pic>
        <p:nvPicPr>
          <p:cNvPr id="6" name="Simulation-Video">
            <a:hlinkClick r:id="" action="ppaction://media"/>
            <a:extLst>
              <a:ext uri="{FF2B5EF4-FFF2-40B4-BE49-F238E27FC236}">
                <a16:creationId xmlns:a16="http://schemas.microsoft.com/office/drawing/2014/main" id="{168A45AE-FBAA-CD09-67DB-513DDA5F877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9876" y="656692"/>
            <a:ext cx="9857095" cy="5544616"/>
          </a:xfrm>
        </p:spPr>
      </p:pic>
    </p:spTree>
    <p:extLst>
      <p:ext uri="{BB962C8B-B14F-4D97-AF65-F5344CB8AC3E}">
        <p14:creationId xmlns:p14="http://schemas.microsoft.com/office/powerpoint/2010/main" val="142594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3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798107-1FC1-526D-2EA7-D7EED3FFE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Simulationsergebnisse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F71599-BAB0-5DA1-0802-88DCA0F51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7868" y="1828799"/>
            <a:ext cx="4709160" cy="838201"/>
          </a:xfrm>
        </p:spPr>
        <p:txBody>
          <a:bodyPr/>
          <a:lstStyle/>
          <a:p>
            <a:r>
              <a:rPr lang="de-DE" dirty="0"/>
              <a:t>Zufall: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B5013AC-707B-3CBF-E8FE-62C7C457440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197868" y="2743200"/>
                <a:ext cx="5016938" cy="3428999"/>
              </a:xfrm>
            </p:spPr>
            <p:txBody>
              <a:bodyPr>
                <a:normAutofit/>
              </a:bodyPr>
              <a:lstStyle/>
              <a:p>
                <a:pPr marL="502920" indent="-457200">
                  <a:buFont typeface="+mj-lt"/>
                  <a:buAutoNum type="arabicPeriod"/>
                </a:pPr>
                <a:r>
                  <a:rPr lang="de-DE" b="1" dirty="0"/>
                  <a:t>Learning Rate: 0</a:t>
                </a:r>
              </a:p>
              <a:p>
                <a:pPr marL="502920" indent="-457200">
                  <a:buFont typeface="+mj-lt"/>
                  <a:buAutoNum type="arabicPeriod"/>
                </a:pPr>
                <a:r>
                  <a:rPr lang="de-DE" dirty="0"/>
                  <a:t>Epsilon Greedy: 0.5</a:t>
                </a:r>
              </a:p>
              <a:p>
                <a:pPr marL="502920" indent="-457200">
                  <a:buFont typeface="+mj-lt"/>
                  <a:buAutoNum type="arabicPeriod"/>
                </a:pPr>
                <a:r>
                  <a:rPr lang="de-DE" dirty="0"/>
                  <a:t>Reward: 0.5</a:t>
                </a:r>
              </a:p>
              <a:p>
                <a:pPr marL="502920" indent="-457200">
                  <a:buFont typeface="+mj-lt"/>
                  <a:buAutoNum type="arabicPeriod"/>
                </a:pPr>
                <a:r>
                  <a:rPr lang="de-DE" dirty="0"/>
                  <a:t>Discount: 0.5</a:t>
                </a:r>
              </a:p>
              <a:p>
                <a:pPr marL="45720" indent="0">
                  <a:buNone/>
                </a:pPr>
                <a:r>
                  <a:rPr lang="de-DE" altLang="zh-CN" dirty="0"/>
                  <a:t>→ Energiegewinn ≈ </a:t>
                </a:r>
                <a:r>
                  <a:rPr lang="de-DE" altLang="zh-CN" b="1" dirty="0"/>
                  <a:t>17.52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𝐤𝐖</m:t>
                    </m:r>
                  </m:oMath>
                </a14:m>
                <a:endParaRPr lang="de-DE" altLang="zh-CN" b="1" dirty="0"/>
              </a:p>
              <a:p>
                <a:pPr marL="45720" indent="0">
                  <a:buNone/>
                </a:pPr>
                <a:r>
                  <a:rPr lang="de-DE" altLang="zh-CN" dirty="0"/>
                  <a:t>→ Gesamtverzögerung ≈ </a:t>
                </a:r>
                <a:r>
                  <a:rPr lang="de-DE" altLang="zh-CN" b="1" dirty="0"/>
                  <a:t>62.4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𝐦𝐬</m:t>
                    </m:r>
                  </m:oMath>
                </a14:m>
                <a:endParaRPr lang="de-DE" altLang="zh-CN" b="1" dirty="0"/>
              </a:p>
              <a:p>
                <a:pPr marL="45720" indent="0">
                  <a:buNone/>
                </a:pPr>
                <a:r>
                  <a:rPr lang="de-DE" altLang="zh-CN" dirty="0"/>
                  <a:t>→ Energiegewinn/Delay ≈ </a:t>
                </a:r>
                <a:r>
                  <a:rPr lang="de-DE" altLang="zh-CN" b="1" dirty="0"/>
                  <a:t>0.28</a:t>
                </a:r>
              </a:p>
              <a:p>
                <a:pPr marL="502920" indent="-457200">
                  <a:buFont typeface="+mj-lt"/>
                  <a:buAutoNum type="arabicPeriod"/>
                </a:pPr>
                <a:endParaRPr lang="de-DE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B5013AC-707B-3CBF-E8FE-62C7C45744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197868" y="2743200"/>
                <a:ext cx="5016938" cy="3428999"/>
              </a:xfrm>
              <a:blipFill>
                <a:blip r:embed="rId2"/>
                <a:stretch>
                  <a:fillRect l="-365" t="-1779" b="-19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75CB2-9238-B814-DE7E-98A141C476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Q-Learning: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22CD585-B847-A323-616C-5876ECA1FD9A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262054" y="2743200"/>
                <a:ext cx="4872918" cy="3428999"/>
              </a:xfrm>
            </p:spPr>
            <p:txBody>
              <a:bodyPr>
                <a:normAutofit/>
              </a:bodyPr>
              <a:lstStyle/>
              <a:p>
                <a:pPr marL="502920" indent="-457200">
                  <a:buFont typeface="+mj-lt"/>
                  <a:buAutoNum type="arabicPeriod"/>
                </a:pPr>
                <a:r>
                  <a:rPr lang="de-DE" b="1" dirty="0"/>
                  <a:t>Learning Rate: 1</a:t>
                </a:r>
              </a:p>
              <a:p>
                <a:pPr marL="502920" indent="-457200">
                  <a:buFont typeface="+mj-lt"/>
                  <a:buAutoNum type="arabicPeriod"/>
                </a:pPr>
                <a:r>
                  <a:rPr lang="de-DE" dirty="0"/>
                  <a:t>Epsilon Greedy: 0.5</a:t>
                </a:r>
              </a:p>
              <a:p>
                <a:pPr marL="502920" indent="-457200">
                  <a:buFont typeface="+mj-lt"/>
                  <a:buAutoNum type="arabicPeriod"/>
                </a:pPr>
                <a:r>
                  <a:rPr lang="de-DE" dirty="0"/>
                  <a:t>Reward: 0.5</a:t>
                </a:r>
              </a:p>
              <a:p>
                <a:pPr marL="502920" indent="-457200">
                  <a:buFont typeface="+mj-lt"/>
                  <a:buAutoNum type="arabicPeriod"/>
                </a:pPr>
                <a:r>
                  <a:rPr lang="de-DE" dirty="0"/>
                  <a:t>Discount: 0.5</a:t>
                </a:r>
              </a:p>
              <a:p>
                <a:pPr marL="45720" indent="0">
                  <a:buNone/>
                </a:pPr>
                <a:r>
                  <a:rPr lang="de-DE" altLang="zh-CN" dirty="0"/>
                  <a:t>→ Energiegewinn ≈ </a:t>
                </a:r>
                <a:r>
                  <a:rPr lang="de-DE" altLang="zh-CN" b="1" dirty="0"/>
                  <a:t>9.875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𝐤𝐖</m:t>
                    </m:r>
                  </m:oMath>
                </a14:m>
                <a:endParaRPr lang="de-DE" altLang="zh-CN" b="1" dirty="0"/>
              </a:p>
              <a:p>
                <a:pPr marL="45720" indent="0">
                  <a:buNone/>
                </a:pPr>
                <a:r>
                  <a:rPr lang="de-DE" altLang="zh-CN" dirty="0"/>
                  <a:t>→ Gesamtverzögerung ≈ </a:t>
                </a:r>
                <a:r>
                  <a:rPr lang="de-DE" altLang="zh-CN" b="1" dirty="0"/>
                  <a:t>10.41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𝐦𝐬</m:t>
                    </m:r>
                  </m:oMath>
                </a14:m>
                <a:endParaRPr lang="de-DE" altLang="zh-CN" b="1" dirty="0"/>
              </a:p>
              <a:p>
                <a:pPr marL="45720" indent="0">
                  <a:buNone/>
                </a:pPr>
                <a:r>
                  <a:rPr lang="de-DE" altLang="zh-CN" dirty="0"/>
                  <a:t>→ Energiegewinn/Delay ≈ </a:t>
                </a:r>
                <a:r>
                  <a:rPr lang="de-DE" altLang="zh-CN" b="1" dirty="0"/>
                  <a:t>0.95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22CD585-B847-A323-616C-5876ECA1F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262054" y="2743200"/>
                <a:ext cx="4872918" cy="3428999"/>
              </a:xfrm>
              <a:blipFill>
                <a:blip r:embed="rId3"/>
                <a:stretch>
                  <a:fillRect l="-250" t="-1779" b="-19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ECE922E6-E901-ECEB-DAAD-FAB522F720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4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798107-1FC1-526D-2EA7-D7EED3FFE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Simulationsergebnisse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F71599-BAB0-5DA1-0802-88DCA0F51B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Zufall: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B5013AC-707B-3CBF-E8FE-62C7C457440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502920" indent="-457200">
                  <a:buFont typeface="+mj-lt"/>
                  <a:buAutoNum type="arabicPeriod"/>
                </a:pPr>
                <a:r>
                  <a:rPr lang="de-DE" b="1" dirty="0"/>
                  <a:t>Learning Rate: 0</a:t>
                </a:r>
              </a:p>
              <a:p>
                <a:pPr marL="502920" indent="-457200">
                  <a:buFont typeface="+mj-lt"/>
                  <a:buAutoNum type="arabicPeriod"/>
                </a:pPr>
                <a:r>
                  <a:rPr lang="de-DE" dirty="0"/>
                  <a:t>Epsilon Greedy: 0.6</a:t>
                </a:r>
              </a:p>
              <a:p>
                <a:pPr marL="502920" indent="-457200">
                  <a:buFont typeface="+mj-lt"/>
                  <a:buAutoNum type="arabicPeriod"/>
                </a:pPr>
                <a:r>
                  <a:rPr lang="de-DE" dirty="0"/>
                  <a:t>Reward: 0.9</a:t>
                </a:r>
              </a:p>
              <a:p>
                <a:pPr marL="502920" indent="-457200">
                  <a:buFont typeface="+mj-lt"/>
                  <a:buAutoNum type="arabicPeriod"/>
                </a:pPr>
                <a:r>
                  <a:rPr lang="de-DE" dirty="0"/>
                  <a:t>Discount: 0.2</a:t>
                </a:r>
              </a:p>
              <a:p>
                <a:pPr marL="45720" indent="0">
                  <a:buNone/>
                </a:pPr>
                <a:r>
                  <a:rPr lang="de-DE" altLang="zh-CN" dirty="0"/>
                  <a:t>→ Energiegewinn ≈ </a:t>
                </a:r>
                <a14:m>
                  <m:oMath xmlns:m="http://schemas.openxmlformats.org/officeDocument/2006/math"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𝟒𝟕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0" dirty="0" smtClean="0">
                        <a:latin typeface="Cambria Math" panose="02040503050406030204" pitchFamily="18" charset="0"/>
                      </a:rPr>
                      <m:t>𝐤𝐖</m:t>
                    </m:r>
                  </m:oMath>
                </a14:m>
                <a:endParaRPr lang="de-DE" altLang="zh-CN" b="1" dirty="0"/>
              </a:p>
              <a:p>
                <a:pPr marL="45720" indent="0">
                  <a:buNone/>
                </a:pPr>
                <a:r>
                  <a:rPr lang="de-DE" altLang="zh-CN" dirty="0"/>
                  <a:t>→ Gesamtverzögerung ≈ </a:t>
                </a:r>
                <a14:m>
                  <m:oMath xmlns:m="http://schemas.openxmlformats.org/officeDocument/2006/math"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𝟓𝟕</m:t>
                    </m:r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𝟗𝟗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0" dirty="0" smtClean="0">
                        <a:latin typeface="Cambria Math" panose="02040503050406030204" pitchFamily="18" charset="0"/>
                      </a:rPr>
                      <m:t>𝐦𝐬</m:t>
                    </m:r>
                  </m:oMath>
                </a14:m>
                <a:endParaRPr lang="de-DE" dirty="0"/>
              </a:p>
              <a:p>
                <a:pPr marL="45720" indent="0">
                  <a:buNone/>
                </a:pPr>
                <a:r>
                  <a:rPr lang="de-DE" dirty="0"/>
                  <a:t>→ Energiegewinn/Delay ≈ </a:t>
                </a:r>
                <a:r>
                  <a:rPr lang="de-DE" b="1" dirty="0"/>
                  <a:t>0.16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B5013AC-707B-3CBF-E8FE-62C7C45744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389" t="-1779" b="-19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75CB2-9238-B814-DE7E-98A141C476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Q-Learning: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22CD585-B847-A323-616C-5876ECA1FD9A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pPr marL="502920" indent="-457200">
                  <a:buFont typeface="+mj-lt"/>
                  <a:buAutoNum type="arabicPeriod"/>
                </a:pPr>
                <a:r>
                  <a:rPr lang="de-DE" b="1" dirty="0"/>
                  <a:t>Learning Rate: 0.5</a:t>
                </a:r>
              </a:p>
              <a:p>
                <a:pPr marL="502920" indent="-457200">
                  <a:buFont typeface="+mj-lt"/>
                  <a:buAutoNum type="arabicPeriod"/>
                </a:pPr>
                <a:r>
                  <a:rPr lang="de-DE" dirty="0"/>
                  <a:t>Epsilon Greedy: 0.6</a:t>
                </a:r>
              </a:p>
              <a:p>
                <a:pPr marL="502920" indent="-457200">
                  <a:buFont typeface="+mj-lt"/>
                  <a:buAutoNum type="arabicPeriod"/>
                </a:pPr>
                <a:r>
                  <a:rPr lang="de-DE" dirty="0"/>
                  <a:t>Reward: 0.9</a:t>
                </a:r>
              </a:p>
              <a:p>
                <a:pPr marL="502920" indent="-457200">
                  <a:buFont typeface="+mj-lt"/>
                  <a:buAutoNum type="arabicPeriod"/>
                </a:pPr>
                <a:r>
                  <a:rPr lang="de-DE" dirty="0"/>
                  <a:t>Discount: 0.2</a:t>
                </a:r>
              </a:p>
              <a:p>
                <a:pPr marL="45720" indent="0">
                  <a:buNone/>
                </a:pPr>
                <a:r>
                  <a:rPr lang="de-DE" altLang="zh-CN" dirty="0"/>
                  <a:t>→ Energiegewinn ≈ </a:t>
                </a:r>
                <a14:m>
                  <m:oMath xmlns:m="http://schemas.openxmlformats.org/officeDocument/2006/math"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𝟐𝟏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0" dirty="0" smtClean="0">
                        <a:latin typeface="Cambria Math" panose="02040503050406030204" pitchFamily="18" charset="0"/>
                      </a:rPr>
                      <m:t>𝐤𝐖</m:t>
                    </m:r>
                  </m:oMath>
                </a14:m>
                <a:endParaRPr lang="de-DE" altLang="zh-CN" b="1" dirty="0"/>
              </a:p>
              <a:p>
                <a:pPr marL="45720" indent="0">
                  <a:buNone/>
                </a:pPr>
                <a:r>
                  <a:rPr lang="de-DE" altLang="zh-CN" dirty="0"/>
                  <a:t>→ Gesamtverzögerung ≈ </a:t>
                </a:r>
                <a14:m>
                  <m:oMath xmlns:m="http://schemas.openxmlformats.org/officeDocument/2006/math"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𝟑𝟒</m:t>
                    </m:r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𝟐𝟒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altLang="zh-CN" b="1" i="0" dirty="0" smtClean="0">
                        <a:latin typeface="Cambria Math" panose="02040503050406030204" pitchFamily="18" charset="0"/>
                      </a:rPr>
                      <m:t>𝐦𝐬</m:t>
                    </m:r>
                  </m:oMath>
                </a14:m>
                <a:endParaRPr lang="de-DE" dirty="0"/>
              </a:p>
              <a:p>
                <a:pPr marL="45720" indent="0">
                  <a:buNone/>
                </a:pPr>
                <a:r>
                  <a:rPr lang="de-DE" dirty="0"/>
                  <a:t>→ Energiegewinn/Delay ≈ </a:t>
                </a:r>
                <a:r>
                  <a:rPr lang="de-DE" b="1" dirty="0"/>
                  <a:t>0.44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22CD585-B847-A323-616C-5876ECA1F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59" t="-1779" b="-19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ECE922E6-E901-ECEB-DAAD-FAB522F720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43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0FCAB-A29F-5CCD-8CE6-86301F6F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Auswertung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17518-E214-6805-59B7-CFF7EC222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de-DE" sz="2800" dirty="0"/>
              <a:t>Simulation 1:</a:t>
            </a:r>
          </a:p>
          <a:p>
            <a:r>
              <a:rPr lang="de-DE" dirty="0"/>
              <a:t>Deutlich höhere E/D Quote (mit Q-Learning)</a:t>
            </a:r>
          </a:p>
          <a:p>
            <a:r>
              <a:rPr lang="de-DE" dirty="0"/>
              <a:t>0.28 → 0.95</a:t>
            </a:r>
          </a:p>
          <a:p>
            <a:pPr marL="45720" indent="0">
              <a:buNone/>
            </a:pPr>
            <a:endParaRPr lang="de-DE" dirty="0"/>
          </a:p>
          <a:p>
            <a:pPr marL="45720" indent="0">
              <a:buNone/>
            </a:pPr>
            <a:r>
              <a:rPr lang="de-DE" sz="2800" dirty="0"/>
              <a:t>Simulation 2:</a:t>
            </a:r>
          </a:p>
          <a:p>
            <a:r>
              <a:rPr lang="de-DE" dirty="0"/>
              <a:t>Energiegewinn steigt ums ~1,6 fache (9.44 → 15.21)</a:t>
            </a:r>
          </a:p>
          <a:p>
            <a:r>
              <a:rPr lang="de-DE" dirty="0"/>
              <a:t>Verzögerung sinkt (57.99 → 34.24) trotz 0.2 Discount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385DF3-C878-43DA-FE0E-C7F106668B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2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A2E05-31D7-95CE-B4F7-D85E3140D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62C44F-E3CF-D0F7-CBF8-3296B7BF4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/>
              <a:t>Basisstationen deutlich effizienter nach dem Q-Learning Prozess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D58D93-86DE-7F14-27DB-4C0A6F5A52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870B2CC-DD30-13F3-DD5F-394C360BE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718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6A5172-0D7C-1CAD-B55E-9AF6CDB85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D2B070D-1F4E-0B07-513C-55B76AB8E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Mehr Ergebnisse simulieren (Parameter variieren)</a:t>
            </a:r>
          </a:p>
          <a:p>
            <a:r>
              <a:rPr lang="de-DE" dirty="0"/>
              <a:t>Epsilon-Greedy Wert anpassbar während der Simulation für noch bessere Ergebnisse (vom Maximum zum Minimum sinkend)</a:t>
            </a:r>
          </a:p>
          <a:p>
            <a:r>
              <a:rPr lang="de-DE" dirty="0"/>
              <a:t>mehr Schlafmodi für noch höheren Energiegewinn</a:t>
            </a:r>
          </a:p>
          <a:p>
            <a:r>
              <a:rPr lang="de-DE" dirty="0"/>
              <a:t>Simulation mit hohem Q-Learning Parameter 2 mal laufen lassen</a:t>
            </a:r>
            <a:br>
              <a:rPr lang="de-DE" dirty="0"/>
            </a:b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71A963-A7F5-18C9-A486-F914E1468A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85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47162E-DBBC-4BE4-A782-7E7065417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916949-83D5-EDC1-059F-41AB0F70E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de-DE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Paper: „</a:t>
            </a:r>
            <a:r>
              <a:rPr lang="de-DE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Distributed Q-Learning Approach for Adaptive Sleep Modes in 5G Networks</a:t>
            </a:r>
            <a:r>
              <a:rPr lang="de-DE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 von Ali El-Amine, Mauricio Iturralde, Hussein Al Haj Hassan und Loutfi Nuaymi, Wireless Communications and Networking Conference (WCNC), 2019 IEEE</a:t>
            </a:r>
          </a:p>
          <a:p>
            <a:pPr marL="45720" indent="0">
              <a:buNone/>
            </a:pPr>
            <a:r>
              <a:rPr lang="de-DE" sz="1800" dirty="0">
                <a:effectLst/>
                <a:latin typeface="Times New Roman" panose="02020603050405020304" pitchFamily="18" charset="0"/>
              </a:rPr>
              <a:t>Doktorarbeit: „</a:t>
            </a:r>
            <a:r>
              <a:rPr lang="de-DE" sz="1800" b="1" dirty="0">
                <a:effectLst/>
                <a:latin typeface="Times New Roman" panose="02020603050405020304" pitchFamily="18" charset="0"/>
              </a:rPr>
              <a:t>Management of advanced sleep modes for energy-eﬀicient 5G networks</a:t>
            </a:r>
            <a:r>
              <a:rPr lang="de-DE" sz="1800" dirty="0">
                <a:effectLst/>
                <a:latin typeface="Times New Roman" panose="02020603050405020304" pitchFamily="18" charset="0"/>
              </a:rPr>
              <a:t>“ von Fatma Ezzahra Salem; Networking and Internet Architecture [cs.NI] Institut Polytechnique de Paris, 2019</a:t>
            </a:r>
            <a:endParaRPr lang="de-D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2B73B1-4A9D-E864-A0C1-F29585C8B4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E27CE8-518E-3009-34B5-C150FEC0F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582" y="1628800"/>
            <a:ext cx="10277398" cy="2592288"/>
          </a:xfrm>
        </p:spPr>
        <p:txBody>
          <a:bodyPr>
            <a:normAutofit/>
          </a:bodyPr>
          <a:lstStyle/>
          <a:p>
            <a:pPr algn="ctr"/>
            <a:r>
              <a:rPr lang="de-DE" dirty="0"/>
              <a:t>Vielen dank für ihre aufmerksamkeit!</a:t>
            </a:r>
            <a:br>
              <a:rPr lang="de-DE" dirty="0"/>
            </a:br>
            <a:br>
              <a:rPr lang="de-DE" dirty="0"/>
            </a:br>
            <a:r>
              <a:rPr lang="de-DE" dirty="0"/>
              <a:t>Noch Fragen?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F4EFEE-38B7-0D23-A9C9-B9D09E9380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1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Inhalt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Einleitung</a:t>
            </a:r>
            <a:endParaRPr lang="en-US" dirty="0"/>
          </a:p>
          <a:p>
            <a:r>
              <a:rPr lang="en-US" dirty="0" err="1"/>
              <a:t>Problemstellung</a:t>
            </a:r>
            <a:endParaRPr lang="en-US" dirty="0"/>
          </a:p>
          <a:p>
            <a:r>
              <a:rPr lang="en-US" dirty="0" err="1"/>
              <a:t>Konzept</a:t>
            </a:r>
            <a:r>
              <a:rPr lang="en-US" dirty="0"/>
              <a:t> des Q-Learning</a:t>
            </a:r>
          </a:p>
          <a:p>
            <a:r>
              <a:rPr lang="en-US" dirty="0"/>
              <a:t>Aufbau der Simulation</a:t>
            </a:r>
          </a:p>
          <a:p>
            <a:r>
              <a:rPr lang="en-US" dirty="0" err="1"/>
              <a:t>Gestaltung</a:t>
            </a:r>
            <a:r>
              <a:rPr lang="en-US" dirty="0"/>
              <a:t> der Simulation</a:t>
            </a:r>
          </a:p>
          <a:p>
            <a:r>
              <a:rPr lang="de-DE" dirty="0"/>
              <a:t>Simulationsergebnisse</a:t>
            </a:r>
            <a:endParaRPr lang="en-US" dirty="0"/>
          </a:p>
          <a:p>
            <a:r>
              <a:rPr lang="en-US" dirty="0" err="1"/>
              <a:t>Auswertung</a:t>
            </a:r>
            <a:endParaRPr lang="en-US" dirty="0"/>
          </a:p>
          <a:p>
            <a:r>
              <a:rPr lang="en-US" dirty="0" err="1"/>
              <a:t>Ausblicke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C82D2-6DF3-CD69-9D8C-DCB2EDF263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7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BCE59-DFCA-DA4A-F446-74774A272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E87A0-D46E-223B-C136-0DA768CB6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Kommunikation schnell und effektiv über 5G Netzwerke</a:t>
            </a:r>
          </a:p>
          <a:p>
            <a:r>
              <a:rPr lang="de-DE" dirty="0"/>
              <a:t>Basisstationen mit hohem Energieverbrauch</a:t>
            </a:r>
          </a:p>
          <a:p>
            <a:r>
              <a:rPr lang="de-DE" dirty="0"/>
              <a:t>Inspiriert vom Paper:</a:t>
            </a:r>
          </a:p>
          <a:p>
            <a:pPr marL="45720" indent="0">
              <a:buNone/>
            </a:pPr>
            <a:r>
              <a:rPr lang="de-DE" dirty="0"/>
              <a:t>→ Lösung durch Optimierung mit anpassbaren Schlafmodi</a:t>
            </a:r>
          </a:p>
          <a:p>
            <a:pPr marL="45720" indent="0">
              <a:buNone/>
            </a:pP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F3A925-8AAC-BF3B-39BF-A611FC696B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0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788F4E5-9774-7BC9-CE97-582D07F54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Problemstellung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77B962-9C05-15AB-2669-34A723B60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Basisstationen warten im Leerlauf aktiv auf Consumer</a:t>
            </a:r>
          </a:p>
          <a:p>
            <a:r>
              <a:rPr lang="de-DE" dirty="0"/>
              <a:t>3 verschiedene Schlafmodi, um Energieverbrauch zu reduzieren</a:t>
            </a:r>
          </a:p>
          <a:p>
            <a:r>
              <a:rPr lang="de-DE" dirty="0"/>
              <a:t>4 mögliche Aktionen</a:t>
            </a:r>
          </a:p>
          <a:p>
            <a:r>
              <a:rPr lang="de-DE" dirty="0"/>
              <a:t>Q-Learning, um optimale Entscheidungen zu treffen</a:t>
            </a:r>
          </a:p>
          <a:p>
            <a:pPr lvl="1"/>
            <a:r>
              <a:rPr lang="de-DE" dirty="0"/>
              <a:t>Maximale Optimierung durch maschinelles Lernen</a:t>
            </a:r>
          </a:p>
          <a:p>
            <a:pPr lvl="1"/>
            <a:r>
              <a:rPr lang="de-DE" dirty="0"/>
              <a:t>Möglichst optimaler Zustandswechsel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4F9DB4-340E-8A3D-1228-7604B8E70F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38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4330C0-9152-FCD2-19ED-C009255AE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 des Q-Learning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F17E50C-D447-C0DB-E9A0-9C4788C211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Agent soll Entscheidungen treffen (1)</a:t>
                </a:r>
              </a:p>
              <a:p>
                <a:r>
                  <a:rPr lang="de-DE" dirty="0"/>
                  <a:t>Q-Values als Grundlage</a:t>
                </a:r>
              </a:p>
              <a:p>
                <a:pPr marL="731520" lvl="1" indent="-457200">
                  <a:buFont typeface="+mj-lt"/>
                  <a:buAutoNum type="arabicPeriod"/>
                </a:pPr>
                <a:r>
                  <a:rPr lang="de-DE" dirty="0"/>
                  <a:t>Erkunden</a:t>
                </a:r>
              </a:p>
              <a:p>
                <a:pPr marL="731520" lvl="1" indent="-457200">
                  <a:buFont typeface="+mj-lt"/>
                  <a:buAutoNum type="arabicPeriod"/>
                </a:pPr>
                <a:r>
                  <a:rPr lang="de-DE" dirty="0"/>
                  <a:t>Gelerntes anwenden</a:t>
                </a:r>
              </a:p>
              <a:p>
                <a:r>
                  <a:rPr lang="de-DE" dirty="0"/>
                  <a:t>Q-Matrix wird aktualisiert durch (2)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dirty="0">
                    <a:latin typeface="Lucida Console" panose="020B0609040504020204" pitchFamily="49" charset="0"/>
                  </a:rPr>
                  <a:t> </a:t>
                </a:r>
                <a:r>
                  <a:rPr lang="de-DE" dirty="0">
                    <a:latin typeface="Century Gothic (Body)"/>
                  </a:rPr>
                  <a:t>Lernrate </a:t>
                </a:r>
                <a:r>
                  <a:rPr lang="el-GR" dirty="0">
                    <a:latin typeface="Lucida Console" panose="020B0609040504020204" pitchFamily="49" charset="0"/>
                  </a:rPr>
                  <a:t>ε</a:t>
                </a:r>
                <a:r>
                  <a:rPr lang="de-DE" dirty="0">
                    <a:latin typeface="Century Gothic (Body)"/>
                  </a:rPr>
                  <a:t>[0,1]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de-DE" sz="1800" b="0" i="1" u="none" strike="noStrike" baseline="0" dirty="0">
                    <a:latin typeface="LMMathItalic9-Regular"/>
                  </a:rPr>
                  <a:t>   </a:t>
                </a:r>
                <a:r>
                  <a:rPr lang="de-DE" sz="1800" dirty="0">
                    <a:latin typeface="Century Gothic (Body)"/>
                  </a:rPr>
                  <a:t>Discountfaktor </a:t>
                </a:r>
                <a:r>
                  <a:rPr lang="el-GR" dirty="0">
                    <a:latin typeface="Lucida Console" panose="020B0609040504020204" pitchFamily="49" charset="0"/>
                  </a:rPr>
                  <a:t>ε</a:t>
                </a:r>
                <a:r>
                  <a:rPr lang="de-DE" dirty="0">
                    <a:latin typeface="Century Gothic (Body)"/>
                  </a:rPr>
                  <a:t>[0,1]</a:t>
                </a:r>
              </a:p>
              <a:p>
                <a:pPr lvl="1"/>
                <a:r>
                  <a:rPr lang="de-DE" sz="1800" b="0" i="1" u="none" strike="noStrike" baseline="0" dirty="0">
                    <a:latin typeface="LMSans9-Oblique"/>
                  </a:rPr>
                  <a:t>r</a:t>
                </a:r>
                <a:r>
                  <a:rPr lang="de-DE" sz="1800" i="1" dirty="0">
                    <a:latin typeface="LMSans8-Oblique"/>
                  </a:rPr>
                  <a:t>   </a:t>
                </a:r>
                <a:r>
                  <a:rPr lang="de-DE" sz="1800" dirty="0">
                    <a:latin typeface="Century Gothic (Body)"/>
                  </a:rPr>
                  <a:t>Reward (3)</a:t>
                </a:r>
              </a:p>
              <a:p>
                <a:pPr lvl="2"/>
                <a:r>
                  <a:rPr lang="de-DE" dirty="0">
                    <a:latin typeface="Century Gothic (Body)"/>
                  </a:rPr>
                  <a:t>Gewinn – Delay</a:t>
                </a:r>
              </a:p>
              <a:p>
                <a:pPr lvl="2"/>
                <a:r>
                  <a:rPr lang="de-DE" sz="1800" i="1" dirty="0">
                    <a:solidFill>
                      <a:srgbClr val="202122"/>
                    </a:solidFill>
                    <a:effectLst/>
                    <a:latin typeface="LMMathItalic9-Regular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η</a:t>
                </a:r>
                <a:r>
                  <a:rPr lang="de-DE" sz="1800" dirty="0">
                    <a:solidFill>
                      <a:srgbClr val="202122"/>
                    </a:solidFill>
                    <a:effectLst/>
                    <a:latin typeface="LMSans9-Oblique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DE" dirty="0">
                    <a:latin typeface="Century Gothic (Body)"/>
                  </a:rPr>
                  <a:t>Gewichtung</a:t>
                </a:r>
                <a:endParaRPr lang="de-DE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F17E50C-D447-C0DB-E9A0-9C4788C211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9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1">
            <a:extLst>
              <a:ext uri="{FF2B5EF4-FFF2-40B4-BE49-F238E27FC236}">
                <a16:creationId xmlns:a16="http://schemas.microsoft.com/office/drawing/2014/main" id="{FB00C77E-6243-67BC-C46D-E9D1360B9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324" y="4568014"/>
            <a:ext cx="6743358" cy="747412"/>
          </a:xfrm>
          <a:prstGeom prst="rect">
            <a:avLst/>
          </a:prstGeom>
        </p:spPr>
      </p:pic>
      <p:pic>
        <p:nvPicPr>
          <p:cNvPr id="7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473008A7-AB84-3BBA-0FFA-F4CE9095D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078" y="2440667"/>
            <a:ext cx="5456906" cy="11218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CD8660-CB8F-4E06-5F2D-5451D0DFB0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988AE0-ECA0-8F81-E23E-C042EAE991A1}"/>
              </a:ext>
            </a:extLst>
          </p:cNvPr>
          <p:cNvSpPr txBox="1"/>
          <p:nvPr/>
        </p:nvSpPr>
        <p:spPr>
          <a:xfrm>
            <a:off x="10846940" y="3284984"/>
            <a:ext cx="661508" cy="2871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(1)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AF3363-4C6C-D1DD-97F9-5A5ECF078995}"/>
              </a:ext>
            </a:extLst>
          </p:cNvPr>
          <p:cNvSpPr txBox="1"/>
          <p:nvPr/>
        </p:nvSpPr>
        <p:spPr>
          <a:xfrm>
            <a:off x="11540753" y="4910713"/>
            <a:ext cx="648072" cy="2862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(2)</a:t>
            </a:r>
          </a:p>
        </p:txBody>
      </p:sp>
      <p:pic>
        <p:nvPicPr>
          <p:cNvPr id="11" name="Grafik 6">
            <a:extLst>
              <a:ext uri="{FF2B5EF4-FFF2-40B4-BE49-F238E27FC236}">
                <a16:creationId xmlns:a16="http://schemas.microsoft.com/office/drawing/2014/main" id="{287FE3E3-C50F-7E2A-0402-3B2B07A1E2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826" t="15181" r="43262"/>
          <a:stretch/>
        </p:blipFill>
        <p:spPr>
          <a:xfrm>
            <a:off x="7627431" y="5628705"/>
            <a:ext cx="1800200" cy="3716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D29072-7FF7-2D4D-5CE3-41204CC495AE}"/>
              </a:ext>
            </a:extLst>
          </p:cNvPr>
          <p:cNvSpPr txBox="1"/>
          <p:nvPr/>
        </p:nvSpPr>
        <p:spPr>
          <a:xfrm>
            <a:off x="9262764" y="5879072"/>
            <a:ext cx="648072" cy="2862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(3)</a:t>
            </a:r>
          </a:p>
        </p:txBody>
      </p:sp>
    </p:spTree>
    <p:extLst>
      <p:ext uri="{BB962C8B-B14F-4D97-AF65-F5344CB8AC3E}">
        <p14:creationId xmlns:p14="http://schemas.microsoft.com/office/powerpoint/2010/main" val="109350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F09A8-06D6-6D01-0A76-54E02A5B2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Aufbau der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91AFC-2640-7921-5BCA-23E3F0A76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2 dimensionale Karte</a:t>
            </a:r>
          </a:p>
          <a:p>
            <a:r>
              <a:rPr lang="de-DE" dirty="0"/>
              <a:t>Basisstationen 	und Consumer   (fest)</a:t>
            </a:r>
          </a:p>
          <a:p>
            <a:r>
              <a:rPr lang="de-DE" dirty="0"/>
              <a:t>Feste Basisstationen mit eigenem Agenten</a:t>
            </a:r>
          </a:p>
          <a:p>
            <a:r>
              <a:rPr lang="de-DE" dirty="0"/>
              <a:t>Simulation der Zeit durch Events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0CC114-2AC6-CDBC-5306-F4613F1D73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1B17DE-1848-5081-FFCC-6CF752011E7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139" y="2492897"/>
            <a:ext cx="487439" cy="288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1CD26B-C047-0D94-C659-FB7817B856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193" y="2565639"/>
            <a:ext cx="167655" cy="17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09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9AD864E-9E62-C9A7-46A3-91726BE9F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7614" y="957808"/>
            <a:ext cx="4709160" cy="838201"/>
          </a:xfrm>
        </p:spPr>
        <p:txBody>
          <a:bodyPr/>
          <a:lstStyle/>
          <a:p>
            <a:r>
              <a:rPr lang="de-DE" dirty="0"/>
              <a:t>Basisstationen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00E5980-D924-6021-9D9E-7560E421E9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7614" y="1872209"/>
            <a:ext cx="4709160" cy="2636911"/>
          </a:xfrm>
        </p:spPr>
        <p:txBody>
          <a:bodyPr>
            <a:normAutofit/>
          </a:bodyPr>
          <a:lstStyle/>
          <a:p>
            <a:r>
              <a:rPr lang="de-DE" dirty="0"/>
              <a:t>Feste Position</a:t>
            </a:r>
          </a:p>
          <a:p>
            <a:r>
              <a:rPr lang="de-DE" dirty="0"/>
              <a:t>Feste Bandbreite</a:t>
            </a:r>
          </a:p>
          <a:p>
            <a:r>
              <a:rPr lang="de-DE" dirty="0"/>
              <a:t>Bandbreite gleichverteilt an Verbraucher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CBA2DB9-90E2-2699-C622-62D56DDDF2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2054" y="957808"/>
            <a:ext cx="4709160" cy="838201"/>
          </a:xfrm>
        </p:spPr>
        <p:txBody>
          <a:bodyPr/>
          <a:lstStyle/>
          <a:p>
            <a:r>
              <a:rPr lang="de-DE" dirty="0"/>
              <a:t>Verbraucher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237F2DD-C6B3-77C8-BFDF-9B89B62EA8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2054" y="1872209"/>
            <a:ext cx="4709160" cy="2636911"/>
          </a:xfrm>
        </p:spPr>
        <p:txBody>
          <a:bodyPr>
            <a:normAutofit/>
          </a:bodyPr>
          <a:lstStyle/>
          <a:p>
            <a:r>
              <a:rPr lang="de-DE" dirty="0"/>
              <a:t>feste Anzahl an Verbrauchern, gleich über Zeit und Fläche verteilt</a:t>
            </a:r>
          </a:p>
          <a:p>
            <a:r>
              <a:rPr lang="de-DE" dirty="0"/>
              <a:t>Zuordnung zur nächsten BS</a:t>
            </a:r>
          </a:p>
          <a:p>
            <a:r>
              <a:rPr lang="de-DE" dirty="0"/>
              <a:t>Fragen Menge an Daten ab (</a:t>
            </a:r>
            <a:r>
              <a:rPr lang="de-DE" dirty="0" err="1"/>
              <a:t>Weibull</a:t>
            </a:r>
            <a:r>
              <a:rPr lang="de-DE" dirty="0"/>
              <a:t> verteilt)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9F1090-265B-B2AE-F4E2-FC8A1E15E5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87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CA39670-749A-FF41-525A-86FF55250F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33279" y="1484784"/>
            <a:ext cx="4708734" cy="4343400"/>
          </a:xfrm>
        </p:spPr>
        <p:txBody>
          <a:bodyPr/>
          <a:lstStyle/>
          <a:p>
            <a:pPr marL="45720" indent="0">
              <a:buNone/>
            </a:pPr>
            <a:r>
              <a:rPr lang="de-DE" dirty="0"/>
              <a:t>Parameter: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0A7D0EFD-C1A5-BF30-C8C8-630F4F3E12F4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232812" y="1672605"/>
                <a:ext cx="5622240" cy="4343400"/>
              </a:xfrm>
            </p:spPr>
            <p:txBody>
              <a:bodyPr/>
              <a:lstStyle/>
              <a:p>
                <a:r>
                  <a:rPr lang="de-DE" dirty="0"/>
                  <a:t>Übertragungsqualität:</a:t>
                </a: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SINR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Tx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𝒮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de-DE" dirty="0"/>
              </a:p>
              <a:p>
                <a:r>
                  <a:rPr lang="de-DE" dirty="0"/>
                  <a:t>Übertragungsrate:</a:t>
                </a: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SINR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de-DE" dirty="0"/>
              </a:p>
              <a:p>
                <a:r>
                  <a:rPr lang="de-DE" dirty="0"/>
                  <a:t>Schlafmodi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0A7D0EFD-C1A5-BF30-C8C8-630F4F3E12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232812" y="1672605"/>
                <a:ext cx="5622240" cy="4343400"/>
              </a:xfrm>
              <a:blipFill>
                <a:blip r:embed="rId2"/>
                <a:stretch>
                  <a:fillRect t="-19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6899146-FC57-0BF0-903C-6031926101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D6149F55-FD1F-45B8-A89B-122EE723AB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5127254"/>
                  </p:ext>
                </p:extLst>
              </p:nvPr>
            </p:nvGraphicFramePr>
            <p:xfrm>
              <a:off x="6919696" y="4612990"/>
              <a:ext cx="4248472" cy="1478217"/>
            </p:xfrm>
            <a:graphic>
              <a:graphicData uri="http://schemas.openxmlformats.org/drawingml/2006/table">
                <a:tbl>
                  <a:tblPr firstRow="1" firstCol="1" bandRow="1">
                    <a:tableStyleId>{073A0DAA-6AF3-43AB-8588-CEC1D06C72B9}</a:tableStyleId>
                  </a:tblPr>
                  <a:tblGrid>
                    <a:gridCol w="652730">
                      <a:extLst>
                        <a:ext uri="{9D8B030D-6E8A-4147-A177-3AD203B41FA5}">
                          <a16:colId xmlns:a16="http://schemas.microsoft.com/office/drawing/2014/main" val="1073634117"/>
                        </a:ext>
                      </a:extLst>
                    </a:gridCol>
                    <a:gridCol w="1120807">
                      <a:extLst>
                        <a:ext uri="{9D8B030D-6E8A-4147-A177-3AD203B41FA5}">
                          <a16:colId xmlns:a16="http://schemas.microsoft.com/office/drawing/2014/main" val="973383820"/>
                        </a:ext>
                      </a:extLst>
                    </a:gridCol>
                    <a:gridCol w="1620374">
                      <a:extLst>
                        <a:ext uri="{9D8B030D-6E8A-4147-A177-3AD203B41FA5}">
                          <a16:colId xmlns:a16="http://schemas.microsoft.com/office/drawing/2014/main" val="4072817688"/>
                        </a:ext>
                      </a:extLst>
                    </a:gridCol>
                    <a:gridCol w="854561">
                      <a:extLst>
                        <a:ext uri="{9D8B030D-6E8A-4147-A177-3AD203B41FA5}">
                          <a16:colId xmlns:a16="http://schemas.microsoft.com/office/drawing/2014/main" val="401912759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de-DE" sz="1100" dirty="0">
                              <a:effectLst/>
                            </a:rPr>
                            <a:t>Sleep </a:t>
                          </a:r>
                          <a:r>
                            <a:rPr lang="de-DE" sz="1100" dirty="0" err="1">
                              <a:effectLst/>
                            </a:rPr>
                            <a:t>level</a:t>
                          </a:r>
                          <a:endParaRPr lang="zh-CN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de-DE" sz="1100" dirty="0" err="1">
                              <a:effectLst/>
                            </a:rPr>
                            <a:t>Deactivation</a:t>
                          </a:r>
                          <a:r>
                            <a:rPr lang="de-DE" sz="1100" dirty="0">
                              <a:effectLst/>
                            </a:rPr>
                            <a:t> </a:t>
                          </a:r>
                          <a:r>
                            <a:rPr lang="de-DE" sz="1100" dirty="0" err="1">
                              <a:effectLst/>
                            </a:rPr>
                            <a:t>duration</a:t>
                          </a:r>
                          <a:endParaRPr lang="zh-CN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de-DE" sz="1100">
                              <a:effectLst/>
                            </a:rPr>
                            <a:t>Minimum sleep duration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de-DE" sz="1100">
                              <a:effectLst/>
                            </a:rPr>
                            <a:t>Activation duration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386197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de-DE" sz="1100" dirty="0" err="1">
                              <a:effectLst/>
                            </a:rPr>
                            <a:t>idle</a:t>
                          </a:r>
                          <a:endParaRPr lang="zh-CN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0 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oMath>
                            </m:oMathPara>
                          </a14:m>
                          <a:endParaRPr lang="zh-CN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0.1 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oMath>
                            </m:oMathPara>
                          </a14:m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0 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oMath>
                            </m:oMathPara>
                          </a14:m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6610752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𝐒𝐌</m:t>
                                    </m:r>
                                  </m:e>
                                  <m:sub>
                                    <m:r>
                                      <a:rPr lang="de-DE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35.5 </m:t>
                                </m:r>
                                <m: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oMath>
                            </m:oMathPara>
                          </a14:m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71 </m:t>
                                </m:r>
                                <m: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oMath>
                            </m:oMathPara>
                          </a14:m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35.5 </m:t>
                                </m:r>
                                <m: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oMath>
                            </m:oMathPara>
                          </a14:m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24258330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𝐒𝐌</m:t>
                                    </m:r>
                                  </m:e>
                                  <m:sub>
                                    <m:r>
                                      <a:rPr lang="de-DE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de-DE" sz="1100">
                              <a:effectLst/>
                            </a:rPr>
                            <a:t>0.5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de-DE" sz="1100">
                                  <a:effectLst/>
                                  <a:latin typeface="Cambria Math" panose="02040503050406030204" pitchFamily="18" charset="0"/>
                                </a:rPr>
                                <m:t>ms</m:t>
                              </m:r>
                            </m:oMath>
                          </a14:m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ms</m:t>
                                </m:r>
                              </m:oMath>
                            </m:oMathPara>
                          </a14:m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0.5 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ms</m:t>
                                </m:r>
                              </m:oMath>
                            </m:oMathPara>
                          </a14:m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52487861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𝐒𝐌</m:t>
                                    </m:r>
                                  </m:e>
                                  <m:sub>
                                    <m:r>
                                      <a:rPr lang="de-DE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5 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ms</m:t>
                                </m:r>
                              </m:oMath>
                            </m:oMathPara>
                          </a14:m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10 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ms</m:t>
                                </m:r>
                              </m:oMath>
                            </m:oMathPara>
                          </a14:m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5 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ms</m:t>
                                </m:r>
                              </m:oMath>
                            </m:oMathPara>
                          </a14:m>
                          <a:endParaRPr lang="zh-CN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2262357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D6149F55-FD1F-45B8-A89B-122EE723AB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5127254"/>
                  </p:ext>
                </p:extLst>
              </p:nvPr>
            </p:nvGraphicFramePr>
            <p:xfrm>
              <a:off x="6919696" y="4612990"/>
              <a:ext cx="4248472" cy="1478217"/>
            </p:xfrm>
            <a:graphic>
              <a:graphicData uri="http://schemas.openxmlformats.org/drawingml/2006/table">
                <a:tbl>
                  <a:tblPr firstRow="1" firstCol="1" bandRow="1">
                    <a:tableStyleId>{073A0DAA-6AF3-43AB-8588-CEC1D06C72B9}</a:tableStyleId>
                  </a:tblPr>
                  <a:tblGrid>
                    <a:gridCol w="652730">
                      <a:extLst>
                        <a:ext uri="{9D8B030D-6E8A-4147-A177-3AD203B41FA5}">
                          <a16:colId xmlns:a16="http://schemas.microsoft.com/office/drawing/2014/main" val="1073634117"/>
                        </a:ext>
                      </a:extLst>
                    </a:gridCol>
                    <a:gridCol w="1120807">
                      <a:extLst>
                        <a:ext uri="{9D8B030D-6E8A-4147-A177-3AD203B41FA5}">
                          <a16:colId xmlns:a16="http://schemas.microsoft.com/office/drawing/2014/main" val="973383820"/>
                        </a:ext>
                      </a:extLst>
                    </a:gridCol>
                    <a:gridCol w="1620374">
                      <a:extLst>
                        <a:ext uri="{9D8B030D-6E8A-4147-A177-3AD203B41FA5}">
                          <a16:colId xmlns:a16="http://schemas.microsoft.com/office/drawing/2014/main" val="4072817688"/>
                        </a:ext>
                      </a:extLst>
                    </a:gridCol>
                    <a:gridCol w="854561">
                      <a:extLst>
                        <a:ext uri="{9D8B030D-6E8A-4147-A177-3AD203B41FA5}">
                          <a16:colId xmlns:a16="http://schemas.microsoft.com/office/drawing/2014/main" val="4019127596"/>
                        </a:ext>
                      </a:extLst>
                    </a:gridCol>
                  </a:tblGrid>
                  <a:tr h="47237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de-DE" sz="1100" dirty="0">
                              <a:effectLst/>
                            </a:rPr>
                            <a:t>Sleep </a:t>
                          </a:r>
                          <a:r>
                            <a:rPr lang="de-DE" sz="1100" dirty="0" err="1">
                              <a:effectLst/>
                            </a:rPr>
                            <a:t>level</a:t>
                          </a:r>
                          <a:endParaRPr lang="zh-CN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de-DE" sz="1100" dirty="0" err="1">
                              <a:effectLst/>
                            </a:rPr>
                            <a:t>Deactivation</a:t>
                          </a:r>
                          <a:r>
                            <a:rPr lang="de-DE" sz="1100" dirty="0">
                              <a:effectLst/>
                            </a:rPr>
                            <a:t> </a:t>
                          </a:r>
                          <a:r>
                            <a:rPr lang="de-DE" sz="1100" dirty="0" err="1">
                              <a:effectLst/>
                            </a:rPr>
                            <a:t>duration</a:t>
                          </a:r>
                          <a:endParaRPr lang="zh-CN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de-DE" sz="1100">
                              <a:effectLst/>
                            </a:rPr>
                            <a:t>Minimum sleep duration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de-DE" sz="1100">
                              <a:effectLst/>
                            </a:rPr>
                            <a:t>Activation duration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38619713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de-DE" sz="1100" dirty="0" err="1">
                              <a:effectLst/>
                            </a:rPr>
                            <a:t>idle</a:t>
                          </a:r>
                          <a:endParaRPr lang="zh-CN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58696" t="-192683" r="-223370" b="-3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109363" t="-192683" r="-53933" b="-3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399286" t="-192683" r="-2857" b="-3097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107521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935" t="-285714" r="-556075" b="-20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58696" t="-285714" r="-223370" b="-20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109363" t="-285714" r="-53933" b="-20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399286" t="-285714" r="-2857" b="-20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2583305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935" t="-395122" r="-556075" b="-1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58696" t="-395122" r="-223370" b="-1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109363" t="-395122" r="-53933" b="-1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399286" t="-395122" r="-2857" b="-10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4878611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935" t="-483333" r="-556075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58696" t="-483333" r="-223370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109363" t="-483333" r="-53933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399286" t="-483333" r="-2857" b="-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623579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E7E4A480-2E39-4094-8033-5467191DAD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0307228"/>
                  </p:ext>
                </p:extLst>
              </p:nvPr>
            </p:nvGraphicFramePr>
            <p:xfrm>
              <a:off x="261764" y="2559204"/>
              <a:ext cx="5832648" cy="2194560"/>
            </p:xfrm>
            <a:graphic>
              <a:graphicData uri="http://schemas.openxmlformats.org/drawingml/2006/table">
                <a:tbl>
                  <a:tblPr firstRow="1" firstCol="1" bandRow="1">
                    <a:tableStyleId>{073A0DAA-6AF3-43AB-8588-CEC1D06C72B9}</a:tableStyleId>
                  </a:tblPr>
                  <a:tblGrid>
                    <a:gridCol w="2520280">
                      <a:extLst>
                        <a:ext uri="{9D8B030D-6E8A-4147-A177-3AD203B41FA5}">
                          <a16:colId xmlns:a16="http://schemas.microsoft.com/office/drawing/2014/main" val="3263261689"/>
                        </a:ext>
                      </a:extLst>
                    </a:gridCol>
                    <a:gridCol w="3312368">
                      <a:extLst>
                        <a:ext uri="{9D8B030D-6E8A-4147-A177-3AD203B41FA5}">
                          <a16:colId xmlns:a16="http://schemas.microsoft.com/office/drawing/2014/main" val="59437864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Parameter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Wert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2824802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Basisstation Tx Leistung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45 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dBm</m:t>
                                </m:r>
                              </m:oMath>
                            </m:oMathPara>
                          </a14:m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107814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Bandbreite</a:t>
                          </a:r>
                          <a:endParaRPr lang="zh-CN" sz="16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20 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MHz</m:t>
                                </m:r>
                              </m:oMath>
                            </m:oMathPara>
                          </a14:m>
                          <a:endParaRPr lang="zh-CN" sz="16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9896018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Thermisches Rauschen</a:t>
                          </a:r>
                          <a:endParaRPr lang="zh-CN" sz="16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−174 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dBm</m:t>
                                </m:r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Hz</m:t>
                                </m:r>
                              </m:oMath>
                            </m:oMathPara>
                          </a14:m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492473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Pfadverlust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128.1+37.6</m:t>
                                </m:r>
                                <m:func>
                                  <m:funcPr>
                                    <m:ctrlPr>
                                      <a:rPr lang="zh-CN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zh-CN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de-DE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de-DE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de-DE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𝑑𝐵</m:t>
                                </m:r>
                              </m:oMath>
                            </m:oMathPara>
                          </a14:m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2772205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Ankunft des Consumers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Gleichverteilt über Ort und Zeit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4105909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Datenanfrage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 err="1">
                              <a:effectLst/>
                            </a:rPr>
                            <a:t>Weibull</a:t>
                          </a:r>
                          <a:r>
                            <a:rPr lang="de-DE" sz="1600" dirty="0">
                              <a:effectLst/>
                            </a:rPr>
                            <a:t> Verteilung mit </a:t>
                          </a:r>
                          <a14:m>
                            <m:oMath xmlns:m="http://schemas.openxmlformats.org/officeDocument/2006/math"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de-DE" sz="1600" dirty="0">
                              <a:effectLst/>
                            </a:rPr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endParaRPr lang="zh-CN" sz="16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9247198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Scale Parameter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=441.305</m:t>
                                </m:r>
                              </m:oMath>
                            </m:oMathPara>
                          </a14:m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91554333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Shape Parameter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=0.8</m:t>
                                </m:r>
                              </m:oMath>
                            </m:oMathPara>
                          </a14:m>
                          <a:endParaRPr lang="zh-CN" sz="16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081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E7E4A480-2E39-4094-8033-5467191DAD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0307228"/>
                  </p:ext>
                </p:extLst>
              </p:nvPr>
            </p:nvGraphicFramePr>
            <p:xfrm>
              <a:off x="261764" y="2559204"/>
              <a:ext cx="5832648" cy="2194560"/>
            </p:xfrm>
            <a:graphic>
              <a:graphicData uri="http://schemas.openxmlformats.org/drawingml/2006/table">
                <a:tbl>
                  <a:tblPr firstRow="1" firstCol="1" bandRow="1">
                    <a:tableStyleId>{073A0DAA-6AF3-43AB-8588-CEC1D06C72B9}</a:tableStyleId>
                  </a:tblPr>
                  <a:tblGrid>
                    <a:gridCol w="2520280">
                      <a:extLst>
                        <a:ext uri="{9D8B030D-6E8A-4147-A177-3AD203B41FA5}">
                          <a16:colId xmlns:a16="http://schemas.microsoft.com/office/drawing/2014/main" val="3263261689"/>
                        </a:ext>
                      </a:extLst>
                    </a:gridCol>
                    <a:gridCol w="3312368">
                      <a:extLst>
                        <a:ext uri="{9D8B030D-6E8A-4147-A177-3AD203B41FA5}">
                          <a16:colId xmlns:a16="http://schemas.microsoft.com/office/drawing/2014/main" val="594378643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Parameter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Wert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28248027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Basisstation Tx Leistung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76287" t="-127500" r="-735" b="-7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078145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Bandbreite</a:t>
                          </a:r>
                          <a:endParaRPr lang="zh-CN" sz="16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76287" t="-227500" r="-735" b="-6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896018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Thermisches Rauschen</a:t>
                          </a:r>
                          <a:endParaRPr lang="zh-CN" sz="16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76287" t="-327500" r="-735" b="-5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92473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Pfadverlust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76287" t="-417073" r="-735" b="-4365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7722058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Ankunft des Consumers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Gleichverteilt über Ort und Zeit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4105909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Datenanfrage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76287" t="-630000" r="-735" b="-24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2471983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Scale Parameter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76287" t="-730000" r="-735" b="-14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554333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Shape Parameter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76287" t="-830000" r="-735" b="-4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8172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1902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D5BE3E1-AAD5-44ED-9164-90B1A606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624"/>
            <a:ext cx="7246540" cy="670641"/>
          </a:xfrm>
        </p:spPr>
        <p:txBody>
          <a:bodyPr/>
          <a:lstStyle/>
          <a:p>
            <a:r>
              <a:rPr lang="de-DE" altLang="zh-CN" dirty="0"/>
              <a:t>Event-basierte </a:t>
            </a:r>
            <a:r>
              <a:rPr lang="de-DE" altLang="zh-CN" dirty="0" err="1"/>
              <a:t>simulation</a:t>
            </a:r>
            <a:endParaRPr lang="de-DE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1A94127-06D6-4194-A913-E95BDAD033DF}"/>
              </a:ext>
            </a:extLst>
          </p:cNvPr>
          <p:cNvGrpSpPr/>
          <p:nvPr/>
        </p:nvGrpSpPr>
        <p:grpSpPr>
          <a:xfrm>
            <a:off x="805282" y="694654"/>
            <a:ext cx="12099280" cy="5384653"/>
            <a:chOff x="-1042521" y="344520"/>
            <a:chExt cx="17023828" cy="7350294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6B9DF44-5934-4D5F-B154-E42BD87F33F9}"/>
                </a:ext>
              </a:extLst>
            </p:cNvPr>
            <p:cNvSpPr/>
            <p:nvPr/>
          </p:nvSpPr>
          <p:spPr>
            <a:xfrm>
              <a:off x="6310436" y="1880331"/>
              <a:ext cx="2736304" cy="1080120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ysClr val="windowText" lastClr="000000"/>
                  </a:solidFill>
                </a:rPr>
                <a:t>Aktiv</a:t>
              </a: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46D75D9E-CE41-4858-83D0-4A738349A94A}"/>
                </a:ext>
              </a:extLst>
            </p:cNvPr>
            <p:cNvSpPr/>
            <p:nvPr/>
          </p:nvSpPr>
          <p:spPr>
            <a:xfrm>
              <a:off x="1701924" y="1880331"/>
              <a:ext cx="2952328" cy="1080120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ysClr val="windowText" lastClr="000000"/>
                  </a:solidFill>
                </a:rPr>
                <a:t>Ruhezustand</a:t>
              </a:r>
              <a:endParaRPr lang="de-DE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C96E5459-F532-497A-B903-558B2A180835}"/>
                </a:ext>
              </a:extLst>
            </p:cNvPr>
            <p:cNvSpPr/>
            <p:nvPr/>
          </p:nvSpPr>
          <p:spPr>
            <a:xfrm>
              <a:off x="467816" y="3616557"/>
              <a:ext cx="2952328" cy="1080120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ysClr val="windowText" lastClr="000000"/>
                  </a:solidFill>
                </a:rPr>
                <a:t>Aktivierung</a:t>
              </a: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34B398DD-F3FD-4E95-9A18-93D9199E2DEE}"/>
                </a:ext>
              </a:extLst>
            </p:cNvPr>
            <p:cNvSpPr/>
            <p:nvPr/>
          </p:nvSpPr>
          <p:spPr>
            <a:xfrm>
              <a:off x="5943736" y="3665220"/>
              <a:ext cx="3240360" cy="1080120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ysClr val="windowText" lastClr="000000"/>
                  </a:solidFill>
                </a:rPr>
                <a:t>Deaktivierung</a:t>
              </a:r>
              <a:endParaRPr lang="de-DE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C1B2F975-4BFC-4834-BED8-3BEF7FF07A24}"/>
                </a:ext>
              </a:extLst>
            </p:cNvPr>
            <p:cNvSpPr/>
            <p:nvPr/>
          </p:nvSpPr>
          <p:spPr>
            <a:xfrm>
              <a:off x="3420144" y="4824247"/>
              <a:ext cx="3240360" cy="1080120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ysClr val="windowText" lastClr="000000"/>
                  </a:solidFill>
                </a:rPr>
                <a:t>Schlafen</a:t>
              </a:r>
            </a:p>
          </p:txBody>
        </p:sp>
        <p:cxnSp>
          <p:nvCxnSpPr>
            <p:cNvPr id="21" name="连接符: 曲线 20">
              <a:extLst>
                <a:ext uri="{FF2B5EF4-FFF2-40B4-BE49-F238E27FC236}">
                  <a16:creationId xmlns:a16="http://schemas.microsoft.com/office/drawing/2014/main" id="{21F42373-4DBF-47A8-8B21-9D400E4F1E1F}"/>
                </a:ext>
              </a:extLst>
            </p:cNvPr>
            <p:cNvCxnSpPr>
              <a:cxnSpLocks/>
              <a:stCxn id="11" idx="5"/>
              <a:endCxn id="11" idx="3"/>
            </p:cNvCxnSpPr>
            <p:nvPr/>
          </p:nvCxnSpPr>
          <p:spPr>
            <a:xfrm rot="5400000">
              <a:off x="5040324" y="4600547"/>
              <a:ext cx="12700" cy="2291280"/>
            </a:xfrm>
            <a:prstGeom prst="curvedConnector3">
              <a:avLst>
                <a:gd name="adj1" fmla="val 4802451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连接符: 曲线 25">
              <a:extLst>
                <a:ext uri="{FF2B5EF4-FFF2-40B4-BE49-F238E27FC236}">
                  <a16:creationId xmlns:a16="http://schemas.microsoft.com/office/drawing/2014/main" id="{026BCEA6-D16B-4F2F-A459-44F6CECABA7F}"/>
                </a:ext>
              </a:extLst>
            </p:cNvPr>
            <p:cNvCxnSpPr>
              <a:cxnSpLocks/>
              <a:stCxn id="8" idx="1"/>
              <a:endCxn id="8" idx="0"/>
            </p:cNvCxnSpPr>
            <p:nvPr/>
          </p:nvCxnSpPr>
          <p:spPr>
            <a:xfrm rot="5400000" flipH="1" flipV="1">
              <a:off x="2577095" y="1437518"/>
              <a:ext cx="158180" cy="1043806"/>
            </a:xfrm>
            <a:prstGeom prst="curvedConnector3">
              <a:avLst>
                <a:gd name="adj1" fmla="val 244519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连接符: 曲线 28">
              <a:extLst>
                <a:ext uri="{FF2B5EF4-FFF2-40B4-BE49-F238E27FC236}">
                  <a16:creationId xmlns:a16="http://schemas.microsoft.com/office/drawing/2014/main" id="{1C301FA9-B5F6-44A5-9994-9687209BE49C}"/>
                </a:ext>
              </a:extLst>
            </p:cNvPr>
            <p:cNvCxnSpPr>
              <a:stCxn id="10" idx="4"/>
              <a:endCxn id="11" idx="6"/>
            </p:cNvCxnSpPr>
            <p:nvPr/>
          </p:nvCxnSpPr>
          <p:spPr>
            <a:xfrm rot="5400000">
              <a:off x="6802727" y="4603117"/>
              <a:ext cx="618967" cy="903412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连接符: 曲线 30">
              <a:extLst>
                <a:ext uri="{FF2B5EF4-FFF2-40B4-BE49-F238E27FC236}">
                  <a16:creationId xmlns:a16="http://schemas.microsoft.com/office/drawing/2014/main" id="{1EABD519-628D-46F6-935B-C9BB22FD0C7A}"/>
                </a:ext>
              </a:extLst>
            </p:cNvPr>
            <p:cNvCxnSpPr>
              <a:stCxn id="11" idx="2"/>
              <a:endCxn id="9" idx="4"/>
            </p:cNvCxnSpPr>
            <p:nvPr/>
          </p:nvCxnSpPr>
          <p:spPr>
            <a:xfrm rot="10800000">
              <a:off x="1943980" y="4696677"/>
              <a:ext cx="1476164" cy="667630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4ADB7BA9-4A08-40F0-87F6-D33939750EC4}"/>
                </a:ext>
              </a:extLst>
            </p:cNvPr>
            <p:cNvCxnSpPr>
              <a:stCxn id="9" idx="5"/>
              <a:endCxn id="11" idx="1"/>
            </p:cNvCxnSpPr>
            <p:nvPr/>
          </p:nvCxnSpPr>
          <p:spPr>
            <a:xfrm>
              <a:off x="2987786" y="4538497"/>
              <a:ext cx="906898" cy="4439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连接符: 曲线 40">
              <a:extLst>
                <a:ext uri="{FF2B5EF4-FFF2-40B4-BE49-F238E27FC236}">
                  <a16:creationId xmlns:a16="http://schemas.microsoft.com/office/drawing/2014/main" id="{9A7FD812-0F8E-4B5B-8528-6C8CE54B99F1}"/>
                </a:ext>
              </a:extLst>
            </p:cNvPr>
            <p:cNvCxnSpPr>
              <a:cxnSpLocks/>
              <a:stCxn id="9" idx="1"/>
              <a:endCxn id="8" idx="2"/>
            </p:cNvCxnSpPr>
            <p:nvPr/>
          </p:nvCxnSpPr>
          <p:spPr>
            <a:xfrm rot="5400000" flipH="1" flipV="1">
              <a:off x="623876" y="2696689"/>
              <a:ext cx="1354346" cy="801750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连接符: 曲线 54">
              <a:extLst>
                <a:ext uri="{FF2B5EF4-FFF2-40B4-BE49-F238E27FC236}">
                  <a16:creationId xmlns:a16="http://schemas.microsoft.com/office/drawing/2014/main" id="{BF7D1021-2503-4D30-B67B-88D7A41C08C8}"/>
                </a:ext>
              </a:extLst>
            </p:cNvPr>
            <p:cNvCxnSpPr>
              <a:stCxn id="9" idx="7"/>
              <a:endCxn id="7" idx="3"/>
            </p:cNvCxnSpPr>
            <p:nvPr/>
          </p:nvCxnSpPr>
          <p:spPr>
            <a:xfrm rot="5400000" flipH="1" flipV="1">
              <a:off x="4363239" y="1426818"/>
              <a:ext cx="972466" cy="3723372"/>
            </a:xfrm>
            <a:prstGeom prst="curvedConnector3">
              <a:avLst>
                <a:gd name="adj1" fmla="val 32485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连接符: 曲线 56">
              <a:extLst>
                <a:ext uri="{FF2B5EF4-FFF2-40B4-BE49-F238E27FC236}">
                  <a16:creationId xmlns:a16="http://schemas.microsoft.com/office/drawing/2014/main" id="{9054572B-35A1-44BE-9C57-A860F3F8F520}"/>
                </a:ext>
              </a:extLst>
            </p:cNvPr>
            <p:cNvCxnSpPr>
              <a:stCxn id="8" idx="6"/>
              <a:endCxn id="7" idx="2"/>
            </p:cNvCxnSpPr>
            <p:nvPr/>
          </p:nvCxnSpPr>
          <p:spPr>
            <a:xfrm>
              <a:off x="4654252" y="2420391"/>
              <a:ext cx="1656184" cy="12700"/>
            </a:xfrm>
            <a:prstGeom prst="curved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连接符: 曲线 58">
              <a:extLst>
                <a:ext uri="{FF2B5EF4-FFF2-40B4-BE49-F238E27FC236}">
                  <a16:creationId xmlns:a16="http://schemas.microsoft.com/office/drawing/2014/main" id="{0383F6F0-E30B-4945-A26E-3FE08A5F69D3}"/>
                </a:ext>
              </a:extLst>
            </p:cNvPr>
            <p:cNvCxnSpPr>
              <a:stCxn id="7" idx="4"/>
              <a:endCxn id="10" idx="0"/>
            </p:cNvCxnSpPr>
            <p:nvPr/>
          </p:nvCxnSpPr>
          <p:spPr>
            <a:xfrm rot="5400000">
              <a:off x="7268868" y="3255499"/>
              <a:ext cx="704769" cy="114672"/>
            </a:xfrm>
            <a:prstGeom prst="curvedConnector3">
              <a:avLst>
                <a:gd name="adj1" fmla="val 91976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81143EB5-76B2-4F12-AAF4-7FEDEBBEF161}"/>
                    </a:ext>
                  </a:extLst>
                </p:cNvPr>
                <p:cNvSpPr txBox="1"/>
                <p:nvPr/>
              </p:nvSpPr>
              <p:spPr>
                <a:xfrm>
                  <a:off x="179784" y="5012391"/>
                  <a:ext cx="2952328" cy="5342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lang="en-US" sz="1050" dirty="0"/>
                    <a:t>          Buffer </a:t>
                  </a:r>
                  <a:r>
                    <a:rPr lang="de-DE" sz="1050" dirty="0"/>
                    <a:t>nicht leer</a:t>
                  </a:r>
                </a:p>
                <a:p>
                  <a:pPr>
                    <a:lnSpc>
                      <a:spcPct val="90000"/>
                    </a:lnSpc>
                  </a:pPr>
                  <a:r>
                    <a:rPr lang="de-DE" sz="1050" dirty="0"/>
                    <a:t>oder  Ende des aktuellen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050" i="0" dirty="0" smtClean="0">
                          <a:latin typeface="Cambria Math" panose="02040503050406030204" pitchFamily="18" charset="0"/>
                        </a:rPr>
                        <m:t>SM</m:t>
                      </m:r>
                    </m:oMath>
                  </a14:m>
                  <a:endParaRPr lang="de-DE" sz="1050" dirty="0"/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81143EB5-76B2-4F12-AAF4-7FEDEBBEF1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784" y="5012391"/>
                  <a:ext cx="2952328" cy="534266"/>
                </a:xfrm>
                <a:prstGeom prst="rect">
                  <a:avLst/>
                </a:prstGeom>
                <a:blipFill>
                  <a:blip r:embed="rId2"/>
                  <a:stretch>
                    <a:fillRect t="-3125" b="-625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9D29AA79-2D2D-4709-A521-83A4C7A7994B}"/>
                </a:ext>
              </a:extLst>
            </p:cNvPr>
            <p:cNvSpPr txBox="1"/>
            <p:nvPr/>
          </p:nvSpPr>
          <p:spPr>
            <a:xfrm>
              <a:off x="3216639" y="4474470"/>
              <a:ext cx="1904589" cy="341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de-DE" sz="1100" dirty="0"/>
                <a:t>sonst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7B4311E4-0255-4F56-A8FC-1F39313EB330}"/>
                    </a:ext>
                  </a:extLst>
                </p:cNvPr>
                <p:cNvSpPr txBox="1"/>
                <p:nvPr/>
              </p:nvSpPr>
              <p:spPr>
                <a:xfrm>
                  <a:off x="900448" y="3081361"/>
                  <a:ext cx="1904589" cy="3315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lang="de-DE" sz="1050" dirty="0"/>
                    <a:t>Vorher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050" b="0" i="0" smtClean="0">
                              <a:latin typeface="Cambria Math" panose="02040503050406030204" pitchFamily="18" charset="0"/>
                            </a:rPr>
                            <m:t>SM</m:t>
                          </m:r>
                        </m:e>
                        <m:sub>
                          <m:r>
                            <a:rPr lang="en-US" sz="105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de-DE" sz="1050" dirty="0"/>
                </a:p>
              </p:txBody>
            </p:sp>
          </mc:Choice>
          <mc:Fallback xmlns="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7B4311E4-0255-4F56-A8FC-1F39313EB3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448" y="3081361"/>
                  <a:ext cx="1904589" cy="331502"/>
                </a:xfrm>
                <a:prstGeom prst="rect">
                  <a:avLst/>
                </a:prstGeom>
                <a:blipFill>
                  <a:blip r:embed="rId3"/>
                  <a:stretch>
                    <a:fillRect t="-5128" b="-15385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AC3B94F-29CA-4CFA-BCFE-5863D0F73B36}"/>
                </a:ext>
              </a:extLst>
            </p:cNvPr>
            <p:cNvSpPr txBox="1"/>
            <p:nvPr/>
          </p:nvSpPr>
          <p:spPr>
            <a:xfrm>
              <a:off x="4722314" y="6080858"/>
              <a:ext cx="1904589" cy="341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de-DE" sz="1100" dirty="0"/>
                <a:t>sonst</a:t>
              </a:r>
            </a:p>
          </p:txBody>
        </p:sp>
        <p:cxnSp>
          <p:nvCxnSpPr>
            <p:cNvPr id="22" name="连接符: 曲线 21">
              <a:extLst>
                <a:ext uri="{FF2B5EF4-FFF2-40B4-BE49-F238E27FC236}">
                  <a16:creationId xmlns:a16="http://schemas.microsoft.com/office/drawing/2014/main" id="{489E093E-4773-48D9-8959-FAC2D523AD05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rot="16200000" flipH="1">
              <a:off x="3337505" y="1599048"/>
              <a:ext cx="1403010" cy="3809456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8E3CBAB-A8BC-40EE-ACA8-174165721041}"/>
                </a:ext>
              </a:extLst>
            </p:cNvPr>
            <p:cNvSpPr txBox="1"/>
            <p:nvPr/>
          </p:nvSpPr>
          <p:spPr>
            <a:xfrm>
              <a:off x="4634798" y="2113817"/>
              <a:ext cx="1702068" cy="2772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de-DE" sz="800" dirty="0"/>
                <a:t>Ankunft des Nutzers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037CB022-B4D2-43BD-BAA2-8B02947B1910}"/>
                </a:ext>
              </a:extLst>
            </p:cNvPr>
            <p:cNvSpPr txBox="1"/>
            <p:nvPr/>
          </p:nvSpPr>
          <p:spPr>
            <a:xfrm>
              <a:off x="7612253" y="3183569"/>
              <a:ext cx="3143686" cy="514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de-DE" sz="1000" dirty="0"/>
                <a:t>Fertig der Bedienung aller Verbraucher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CB0FF930-9954-42BE-9E47-355E2350244C}"/>
                </a:ext>
              </a:extLst>
            </p:cNvPr>
            <p:cNvSpPr txBox="1"/>
            <p:nvPr/>
          </p:nvSpPr>
          <p:spPr>
            <a:xfrm rot="21406067">
              <a:off x="3809116" y="3211108"/>
              <a:ext cx="1690271" cy="33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Buffer </a:t>
              </a:r>
              <a:r>
                <a:rPr kumimoji="0" lang="de-DE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nicht leer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E6CAEE69-854F-42BF-A618-C9F37756520B}"/>
                </a:ext>
              </a:extLst>
            </p:cNvPr>
            <p:cNvSpPr txBox="1"/>
            <p:nvPr/>
          </p:nvSpPr>
          <p:spPr>
            <a:xfrm rot="560382">
              <a:off x="3401593" y="3787556"/>
              <a:ext cx="2638195" cy="3315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Ende des Ruhezustandes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FC34A82-4C84-4BCC-A121-BA2502895B4B}"/>
                </a:ext>
              </a:extLst>
            </p:cNvPr>
            <p:cNvSpPr txBox="1"/>
            <p:nvPr/>
          </p:nvSpPr>
          <p:spPr>
            <a:xfrm rot="20653812">
              <a:off x="2084489" y="1430789"/>
              <a:ext cx="806682" cy="331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de-DE" sz="1050" dirty="0"/>
                <a:t>sonst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AFE2F63-B2D4-4309-9DFE-BE3510EDCF82}"/>
                </a:ext>
              </a:extLst>
            </p:cNvPr>
            <p:cNvSpPr/>
            <p:nvPr/>
          </p:nvSpPr>
          <p:spPr>
            <a:xfrm>
              <a:off x="117749" y="1068962"/>
              <a:ext cx="10513168" cy="554461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B6FF776B-6D27-4415-9760-645CE6F76DF1}"/>
                </a:ext>
              </a:extLst>
            </p:cNvPr>
            <p:cNvSpPr txBox="1"/>
            <p:nvPr/>
          </p:nvSpPr>
          <p:spPr>
            <a:xfrm>
              <a:off x="-1018811" y="5563954"/>
              <a:ext cx="1904589" cy="341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de-DE" sz="1100" dirty="0"/>
                <a:t>schlafend</a:t>
              </a:r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3C543C6C-F81C-4B1A-A03A-AB0F7D4680DE}"/>
                </a:ext>
              </a:extLst>
            </p:cNvPr>
            <p:cNvSpPr txBox="1"/>
            <p:nvPr/>
          </p:nvSpPr>
          <p:spPr>
            <a:xfrm>
              <a:off x="-1042521" y="6157756"/>
              <a:ext cx="1904589" cy="341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de-DE" sz="1100" dirty="0"/>
                <a:t>aktiv oder   ruhe</a:t>
              </a: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8BA9FD64-D8CE-4B01-980A-93F92E1C8AF5}"/>
                </a:ext>
              </a:extLst>
            </p:cNvPr>
            <p:cNvSpPr txBox="1"/>
            <p:nvPr/>
          </p:nvSpPr>
          <p:spPr>
            <a:xfrm>
              <a:off x="5371042" y="7053910"/>
              <a:ext cx="3813054" cy="334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de-DE" sz="1100" dirty="0"/>
                <a:t>Fertig Bedienung eines Verbrauchers</a:t>
              </a: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1F70512F-A7B1-4B59-8CA6-6029D46B6541}"/>
                </a:ext>
              </a:extLst>
            </p:cNvPr>
            <p:cNvSpPr txBox="1"/>
            <p:nvPr/>
          </p:nvSpPr>
          <p:spPr>
            <a:xfrm>
              <a:off x="11011666" y="7398624"/>
              <a:ext cx="4969641" cy="296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de-DE" sz="900" dirty="0"/>
                <a:t>Voraussichtliches Verlassen eines Verbrauchers</a:t>
              </a:r>
            </a:p>
          </p:txBody>
        </p:sp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C618FD6C-B91C-42BE-9B26-C2B68F5F17C9}"/>
                </a:ext>
              </a:extLst>
            </p:cNvPr>
            <p:cNvSpPr txBox="1"/>
            <p:nvPr/>
          </p:nvSpPr>
          <p:spPr>
            <a:xfrm>
              <a:off x="1083198" y="344520"/>
              <a:ext cx="1904589" cy="341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de-DE" sz="1100" dirty="0"/>
                <a:t> ruhe</a:t>
              </a:r>
            </a:p>
          </p:txBody>
        </p:sp>
      </p:grpSp>
      <p:sp>
        <p:nvSpPr>
          <p:cNvPr id="19" name="流程图: 接点 18">
            <a:extLst>
              <a:ext uri="{FF2B5EF4-FFF2-40B4-BE49-F238E27FC236}">
                <a16:creationId xmlns:a16="http://schemas.microsoft.com/office/drawing/2014/main" id="{293517F5-A37D-416D-AA63-31EF082269C6}"/>
              </a:ext>
            </a:extLst>
          </p:cNvPr>
          <p:cNvSpPr/>
          <p:nvPr/>
        </p:nvSpPr>
        <p:spPr>
          <a:xfrm>
            <a:off x="9521158" y="4856871"/>
            <a:ext cx="2495750" cy="889836"/>
          </a:xfrm>
          <a:prstGeom prst="flowChartConnector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Beobachtung</a:t>
            </a:r>
          </a:p>
        </p:txBody>
      </p:sp>
      <p:cxnSp>
        <p:nvCxnSpPr>
          <p:cNvPr id="33" name="连接符: 曲线 32">
            <a:extLst>
              <a:ext uri="{FF2B5EF4-FFF2-40B4-BE49-F238E27FC236}">
                <a16:creationId xmlns:a16="http://schemas.microsoft.com/office/drawing/2014/main" id="{2219885B-3150-43EE-AF7E-212498B06774}"/>
              </a:ext>
            </a:extLst>
          </p:cNvPr>
          <p:cNvCxnSpPr>
            <a:cxnSpLocks/>
            <a:stCxn id="19" idx="3"/>
            <a:endCxn id="86" idx="3"/>
          </p:cNvCxnSpPr>
          <p:nvPr/>
        </p:nvCxnSpPr>
        <p:spPr>
          <a:xfrm rot="5400000" flipH="1">
            <a:off x="6246707" y="1976450"/>
            <a:ext cx="635511" cy="6644379"/>
          </a:xfrm>
          <a:prstGeom prst="curvedConnector4">
            <a:avLst>
              <a:gd name="adj1" fmla="val -35971"/>
              <a:gd name="adj2" fmla="val 9564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连接符: 曲线 42">
            <a:extLst>
              <a:ext uri="{FF2B5EF4-FFF2-40B4-BE49-F238E27FC236}">
                <a16:creationId xmlns:a16="http://schemas.microsoft.com/office/drawing/2014/main" id="{D22317BC-227B-44E9-ADFD-492CA961F90F}"/>
              </a:ext>
            </a:extLst>
          </p:cNvPr>
          <p:cNvCxnSpPr>
            <a:stCxn id="7" idx="6"/>
            <a:endCxn id="19" idx="0"/>
          </p:cNvCxnSpPr>
          <p:nvPr/>
        </p:nvCxnSpPr>
        <p:spPr>
          <a:xfrm>
            <a:off x="7975984" y="2215388"/>
            <a:ext cx="2793049" cy="2641483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EA840878-5F8D-431D-B608-BF5417CA0F37}"/>
              </a:ext>
            </a:extLst>
          </p:cNvPr>
          <p:cNvSpPr/>
          <p:nvPr/>
        </p:nvSpPr>
        <p:spPr>
          <a:xfrm>
            <a:off x="9234069" y="4518288"/>
            <a:ext cx="2872629" cy="1561019"/>
          </a:xfrm>
          <a:prstGeom prst="rect">
            <a:avLst/>
          </a:prstGeom>
          <a:noFill/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6" name="流程图: 接点 55">
            <a:extLst>
              <a:ext uri="{FF2B5EF4-FFF2-40B4-BE49-F238E27FC236}">
                <a16:creationId xmlns:a16="http://schemas.microsoft.com/office/drawing/2014/main" id="{A7BAEC90-F2E9-44BF-8FC4-D3EB3C5D667C}"/>
              </a:ext>
            </a:extLst>
          </p:cNvPr>
          <p:cNvSpPr/>
          <p:nvPr/>
        </p:nvSpPr>
        <p:spPr>
          <a:xfrm>
            <a:off x="337465" y="5544436"/>
            <a:ext cx="2495750" cy="889836"/>
          </a:xfrm>
          <a:prstGeom prst="flowChartConnector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Ankunft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6DCEE7F0-E027-492C-9920-42BE99499B71}"/>
              </a:ext>
            </a:extLst>
          </p:cNvPr>
          <p:cNvSpPr/>
          <p:nvPr/>
        </p:nvSpPr>
        <p:spPr>
          <a:xfrm>
            <a:off x="67730" y="5375794"/>
            <a:ext cx="2872629" cy="1172450"/>
          </a:xfrm>
          <a:prstGeom prst="rect">
            <a:avLst/>
          </a:prstGeom>
          <a:noFill/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cxnSp>
        <p:nvCxnSpPr>
          <p:cNvPr id="51" name="连接符: 曲线 50">
            <a:extLst>
              <a:ext uri="{FF2B5EF4-FFF2-40B4-BE49-F238E27FC236}">
                <a16:creationId xmlns:a16="http://schemas.microsoft.com/office/drawing/2014/main" id="{0444BD66-E8BF-4A2C-86DF-98F05B9206DA}"/>
              </a:ext>
            </a:extLst>
          </p:cNvPr>
          <p:cNvCxnSpPr>
            <a:cxnSpLocks/>
            <a:stCxn id="71" idx="2"/>
            <a:endCxn id="61" idx="1"/>
          </p:cNvCxnSpPr>
          <p:nvPr/>
        </p:nvCxnSpPr>
        <p:spPr>
          <a:xfrm rot="5400000" flipH="1" flipV="1">
            <a:off x="909344" y="4484457"/>
            <a:ext cx="965310" cy="1389828"/>
          </a:xfrm>
          <a:prstGeom prst="curvedConnector4">
            <a:avLst>
              <a:gd name="adj1" fmla="val 98905"/>
              <a:gd name="adj2" fmla="val 2283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080621EC-DEEF-4EF9-89A8-18E72881DA97}"/>
              </a:ext>
            </a:extLst>
          </p:cNvPr>
          <p:cNvSpPr/>
          <p:nvPr/>
        </p:nvSpPr>
        <p:spPr>
          <a:xfrm>
            <a:off x="2086913" y="4557901"/>
            <a:ext cx="1155359" cy="277630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Buffer List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E60FD33D-FE38-44F9-A56C-3753384A6DE4}"/>
              </a:ext>
            </a:extLst>
          </p:cNvPr>
          <p:cNvSpPr txBox="1"/>
          <p:nvPr/>
        </p:nvSpPr>
        <p:spPr>
          <a:xfrm>
            <a:off x="0" y="5375794"/>
            <a:ext cx="1394170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1400" b="1" dirty="0"/>
              <a:t>Verbraucher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F3DE5E26-0120-4782-BE08-70D2C62D857A}"/>
              </a:ext>
            </a:extLst>
          </p:cNvPr>
          <p:cNvSpPr txBox="1"/>
          <p:nvPr/>
        </p:nvSpPr>
        <p:spPr>
          <a:xfrm>
            <a:off x="9215611" y="4544464"/>
            <a:ext cx="1163849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b="1" dirty="0"/>
              <a:t>Map</a:t>
            </a:r>
            <a:endParaRPr lang="de-DE" sz="1400" b="1" dirty="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928C1115-DF82-4935-B4A4-BD9AC3DB5554}"/>
              </a:ext>
            </a:extLst>
          </p:cNvPr>
          <p:cNvSpPr txBox="1"/>
          <p:nvPr/>
        </p:nvSpPr>
        <p:spPr>
          <a:xfrm>
            <a:off x="1645117" y="1253766"/>
            <a:ext cx="1252024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1400" b="1" dirty="0"/>
              <a:t>Basisstation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E2924BC9-8EC7-41D7-BD32-E91E6824647F}"/>
              </a:ext>
            </a:extLst>
          </p:cNvPr>
          <p:cNvSpPr/>
          <p:nvPr/>
        </p:nvSpPr>
        <p:spPr>
          <a:xfrm>
            <a:off x="2086913" y="4836442"/>
            <a:ext cx="1155360" cy="288882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Serve List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96" name="连接符: 曲线 95">
            <a:extLst>
              <a:ext uri="{FF2B5EF4-FFF2-40B4-BE49-F238E27FC236}">
                <a16:creationId xmlns:a16="http://schemas.microsoft.com/office/drawing/2014/main" id="{D3041F7B-FC3E-4457-BEEC-57FDF9C1CF69}"/>
              </a:ext>
            </a:extLst>
          </p:cNvPr>
          <p:cNvCxnSpPr>
            <a:stCxn id="10" idx="6"/>
            <a:endCxn id="19" idx="1"/>
          </p:cNvCxnSpPr>
          <p:nvPr/>
        </p:nvCxnSpPr>
        <p:spPr>
          <a:xfrm>
            <a:off x="8073606" y="3522957"/>
            <a:ext cx="1813046" cy="1464227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连接符: 曲线 97">
            <a:extLst>
              <a:ext uri="{FF2B5EF4-FFF2-40B4-BE49-F238E27FC236}">
                <a16:creationId xmlns:a16="http://schemas.microsoft.com/office/drawing/2014/main" id="{E88626DF-ECEF-41B2-8E0C-EC911E4E2845}"/>
              </a:ext>
            </a:extLst>
          </p:cNvPr>
          <p:cNvCxnSpPr>
            <a:cxnSpLocks/>
            <a:stCxn id="19" idx="5"/>
            <a:endCxn id="19" idx="3"/>
          </p:cNvCxnSpPr>
          <p:nvPr/>
        </p:nvCxnSpPr>
        <p:spPr>
          <a:xfrm rot="5400000">
            <a:off x="10769033" y="4734013"/>
            <a:ext cx="12700" cy="1764762"/>
          </a:xfrm>
          <a:prstGeom prst="curvedConnector3">
            <a:avLst>
              <a:gd name="adj1" fmla="val 210608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FB8BE9EB-4C85-4149-ABE2-0A7409985D42}"/>
              </a:ext>
            </a:extLst>
          </p:cNvPr>
          <p:cNvCxnSpPr>
            <a:cxnSpLocks/>
            <a:endCxn id="86" idx="1"/>
          </p:cNvCxnSpPr>
          <p:nvPr/>
        </p:nvCxnSpPr>
        <p:spPr>
          <a:xfrm flipV="1">
            <a:off x="746760" y="4980883"/>
            <a:ext cx="1340153" cy="259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连接符: 曲线 114">
            <a:extLst>
              <a:ext uri="{FF2B5EF4-FFF2-40B4-BE49-F238E27FC236}">
                <a16:creationId xmlns:a16="http://schemas.microsoft.com/office/drawing/2014/main" id="{01587353-59DE-4EFC-8839-B3B146F16BAF}"/>
              </a:ext>
            </a:extLst>
          </p:cNvPr>
          <p:cNvCxnSpPr>
            <a:cxnSpLocks/>
            <a:stCxn id="71" idx="2"/>
            <a:endCxn id="25" idx="0"/>
          </p:cNvCxnSpPr>
          <p:nvPr/>
        </p:nvCxnSpPr>
        <p:spPr>
          <a:xfrm rot="5400000" flipH="1" flipV="1">
            <a:off x="1235505" y="1452379"/>
            <a:ext cx="3671227" cy="4748068"/>
          </a:xfrm>
          <a:prstGeom prst="curvedConnector5">
            <a:avLst>
              <a:gd name="adj1" fmla="val 129542"/>
              <a:gd name="adj2" fmla="val 47761"/>
              <a:gd name="adj3" fmla="val 13064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4BE3973F-3B55-47B4-0EEC-9F04F73CA8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7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orld Presentation 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804891_win32_fixed.potx" id="{67E1CE12-4E7F-4E00-8450-70E8A44C0BA6}" vid="{5B359CD9-B23F-44EB-BBF8-9808683E469B}"/>
    </a:ext>
  </a:extLst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World maps series, World  presentation (widescreen)</Template>
  <TotalTime>0</TotalTime>
  <Words>692</Words>
  <Application>Microsoft Office PowerPoint</Application>
  <PresentationFormat>Custom</PresentationFormat>
  <Paragraphs>179</Paragraphs>
  <Slides>18</Slides>
  <Notes>0</Notes>
  <HiddenSlides>1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Cambria Math</vt:lpstr>
      <vt:lpstr>Century Gothic</vt:lpstr>
      <vt:lpstr>Century Gothic (Body)</vt:lpstr>
      <vt:lpstr>LMMathItalic9-Regular</vt:lpstr>
      <vt:lpstr>LMSans8-Oblique</vt:lpstr>
      <vt:lpstr>LMSans9-Oblique</vt:lpstr>
      <vt:lpstr>Lucida Console</vt:lpstr>
      <vt:lpstr>Times New Roman</vt:lpstr>
      <vt:lpstr>World Presentation 16x9</vt:lpstr>
      <vt:lpstr>Institutsprojekt </vt:lpstr>
      <vt:lpstr>Inhalt</vt:lpstr>
      <vt:lpstr>Einleitung</vt:lpstr>
      <vt:lpstr>Problemstellung</vt:lpstr>
      <vt:lpstr>Konzept des Q-Learning</vt:lpstr>
      <vt:lpstr>Aufbau der Simulation</vt:lpstr>
      <vt:lpstr>PowerPoint Presentation</vt:lpstr>
      <vt:lpstr>PowerPoint Presentation</vt:lpstr>
      <vt:lpstr>Event-basierte simulation</vt:lpstr>
      <vt:lpstr>Gestaltung der Simulation</vt:lpstr>
      <vt:lpstr>PowerPoint Presentation</vt:lpstr>
      <vt:lpstr>Simulationsergebnisse 1</vt:lpstr>
      <vt:lpstr>Simulationsergebnisse 2</vt:lpstr>
      <vt:lpstr>Auswertung</vt:lpstr>
      <vt:lpstr>Fazit</vt:lpstr>
      <vt:lpstr>Ausblicke</vt:lpstr>
      <vt:lpstr>Quellen</vt:lpstr>
      <vt:lpstr>Vielen dank für ihre aufmerksamkeit!  Noch Fragen?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Institutsprojekt </dc:title>
  <dc:creator>Andrej Fadin</dc:creator>
  <cp:lastModifiedBy>Andrej Fadin</cp:lastModifiedBy>
  <cp:revision>64</cp:revision>
  <dcterms:created xsi:type="dcterms:W3CDTF">2022-07-05T14:47:39Z</dcterms:created>
  <dcterms:modified xsi:type="dcterms:W3CDTF">2022-07-13T13:58:56Z</dcterms:modified>
</cp:coreProperties>
</file>